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0" r:id="rId2"/>
    <p:sldMasterId id="2147483702" r:id="rId3"/>
    <p:sldMasterId id="2147483661" r:id="rId4"/>
    <p:sldMasterId id="2147483787" r:id="rId5"/>
  </p:sldMasterIdLst>
  <p:notesMasterIdLst>
    <p:notesMasterId r:id="rId43"/>
  </p:notesMasterIdLst>
  <p:handoutMasterIdLst>
    <p:handoutMasterId r:id="rId44"/>
  </p:handoutMasterIdLst>
  <p:sldIdLst>
    <p:sldId id="620" r:id="rId6"/>
    <p:sldId id="816" r:id="rId7"/>
    <p:sldId id="811" r:id="rId8"/>
    <p:sldId id="817" r:id="rId9"/>
    <p:sldId id="819" r:id="rId10"/>
    <p:sldId id="818" r:id="rId11"/>
    <p:sldId id="680" r:id="rId12"/>
    <p:sldId id="681" r:id="rId13"/>
    <p:sldId id="682" r:id="rId14"/>
    <p:sldId id="686" r:id="rId15"/>
    <p:sldId id="820" r:id="rId16"/>
    <p:sldId id="574" r:id="rId17"/>
    <p:sldId id="636" r:id="rId18"/>
    <p:sldId id="638" r:id="rId19"/>
    <p:sldId id="640" r:id="rId20"/>
    <p:sldId id="784" r:id="rId21"/>
    <p:sldId id="812" r:id="rId22"/>
    <p:sldId id="813" r:id="rId23"/>
    <p:sldId id="814" r:id="rId24"/>
    <p:sldId id="672" r:id="rId25"/>
    <p:sldId id="823" r:id="rId26"/>
    <p:sldId id="824" r:id="rId27"/>
    <p:sldId id="825" r:id="rId28"/>
    <p:sldId id="790" r:id="rId29"/>
    <p:sldId id="821" r:id="rId30"/>
    <p:sldId id="791" r:id="rId31"/>
    <p:sldId id="822" r:id="rId32"/>
    <p:sldId id="794" r:id="rId33"/>
    <p:sldId id="826" r:id="rId34"/>
    <p:sldId id="676" r:id="rId35"/>
    <p:sldId id="805" r:id="rId36"/>
    <p:sldId id="804" r:id="rId37"/>
    <p:sldId id="808" r:id="rId38"/>
    <p:sldId id="809" r:id="rId39"/>
    <p:sldId id="810" r:id="rId40"/>
    <p:sldId id="807" r:id="rId41"/>
    <p:sldId id="802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0" autoAdjust="0"/>
    <p:restoredTop sz="89353" autoAdjust="0"/>
  </p:normalViewPr>
  <p:slideViewPr>
    <p:cSldViewPr>
      <p:cViewPr varScale="1">
        <p:scale>
          <a:sx n="61" d="100"/>
          <a:sy n="61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200"/>
            </a:lvl1pPr>
          </a:lstStyle>
          <a:p>
            <a:fld id="{14589CD7-F96D-4EE9-A4F7-3209517B84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967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3" y="8829967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200"/>
            </a:lvl1pPr>
          </a:lstStyle>
          <a:p>
            <a:fld id="{F6B7A591-B49C-4594-A3AD-841443179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2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200"/>
            </a:lvl1pPr>
          </a:lstStyle>
          <a:p>
            <a:fld id="{0E5030E8-BBD9-41DE-92A6-129FBFE84150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4" tIns="46222" rIns="92444" bIns="462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4" tIns="46222" rIns="92444" bIns="462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67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7"/>
            <a:ext cx="3037840" cy="464820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200"/>
            </a:lvl1pPr>
          </a:lstStyle>
          <a:p>
            <a:fld id="{62C3367F-13F6-4BC7-9515-3F50BAB6EF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98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1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1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CB5146-E046-4820-B4F8-807527EC3C5A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F19103-B8C4-4A8F-AAB3-61EE35E66056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500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181F76-3AAA-4C9F-AB0E-BC444B67A5BC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13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CB5146-E046-4820-B4F8-807527EC3C5A}" type="slidenum">
              <a:rPr lang="en-US" altLang="en-US">
                <a:latin typeface="Arial" charset="0"/>
              </a:rPr>
              <a:pPr/>
              <a:t>15</a:t>
            </a:fld>
            <a:endParaRPr lang="en-US" alt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155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A67A3-3D7B-4617-A706-FFE3AE6767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77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66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1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486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56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87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870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87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87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A67A3-3D7B-4617-A706-FFE3AE6767F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29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206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11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294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88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16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9E58E-CED4-4C1D-B99E-57099F08F644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8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48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48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48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2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3367F-13F6-4BC7-9515-3F50BAB6EF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8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24" y="4267200"/>
            <a:ext cx="9140976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0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0" y="3715"/>
                <a:ext cx="390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0" y="4170"/>
                <a:ext cx="450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90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71" y="3934"/>
                <a:ext cx="63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50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50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10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10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71" y="3685"/>
                <a:ext cx="830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71" y="3853"/>
                <a:ext cx="170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53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6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0" y="3360"/>
                <a:ext cx="610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10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90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0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1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0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90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0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0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</p:grpSp>
        </p:grpSp>
      </p:grpSp>
      <p:sp>
        <p:nvSpPr>
          <p:cNvPr id="4106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6405" y="1692278"/>
            <a:ext cx="777119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299" y="3886200"/>
            <a:ext cx="640140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6596" y="6248400"/>
            <a:ext cx="213481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3596" y="6248400"/>
            <a:ext cx="289681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2596" y="6248400"/>
            <a:ext cx="213481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2D3D-491F-49BC-9F57-5FEFDED00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81A8-D9AD-4835-9244-CF24EEC81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90" y="4406903"/>
            <a:ext cx="777270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90" y="2906713"/>
            <a:ext cx="777270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A6F0-2AF7-4A5F-A703-CC1555AB5B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597" y="1600203"/>
            <a:ext cx="40428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573" y="1600203"/>
            <a:ext cx="404283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6A1B9-FABC-4372-9186-F88406CBB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4638"/>
            <a:ext cx="82308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595" y="1535113"/>
            <a:ext cx="40413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95" y="2174875"/>
            <a:ext cx="40413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73" y="1535113"/>
            <a:ext cx="40428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73" y="2174875"/>
            <a:ext cx="40428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A487F-6902-4293-BB68-2400A59FB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7413-B761-453F-BED8-7739AE6AA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91DF-5512-4A2D-BE56-ECAF984FE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7" y="273050"/>
            <a:ext cx="300869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55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597" y="1435103"/>
            <a:ext cx="300869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935B-1436-4AD0-B038-913AB4417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8" y="4800600"/>
            <a:ext cx="548670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8" y="612775"/>
            <a:ext cx="548670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8" y="5367338"/>
            <a:ext cx="548670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56198-BB71-4414-8459-42EA2D41F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221B6-B381-4E65-AF6B-1B79674AF2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03" y="277813"/>
            <a:ext cx="205770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597" y="277813"/>
            <a:ext cx="6027965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1DF0-C6FE-4026-B448-5E16A7C2C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7816"/>
            <a:ext cx="823081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596" y="1600200"/>
            <a:ext cx="823081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596" y="3938591"/>
            <a:ext cx="823081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1B4-F447-4EE4-B25A-F8275AACAF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7816"/>
            <a:ext cx="823081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6597" y="1600203"/>
            <a:ext cx="4042833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573" y="1600203"/>
            <a:ext cx="404283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A13D-86C7-47FB-BA31-3CF58802D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6596" y="277813"/>
            <a:ext cx="823081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7CD3-9A7C-4E2E-BD1A-A643F4281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7816"/>
            <a:ext cx="823081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597" y="1600203"/>
            <a:ext cx="404283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573" y="1600203"/>
            <a:ext cx="404283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E3AA-8A87-438F-932E-447754480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A4F5BC-EE12-4208-8786-6C36FF1989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40" y="1826684"/>
            <a:ext cx="7772360" cy="43497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E8385-931B-4526-BBF9-3B34FBC4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7813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split colum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A4F5BC-EE12-4208-8786-6C36FF19896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40" y="1826684"/>
            <a:ext cx="2423160" cy="43497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E8385-931B-4526-BBF9-3B34FBC4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8821A-EED4-4C0F-85E5-2F73E20582E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581636" y="1826684"/>
            <a:ext cx="5090356" cy="43497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249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3616-6947-487D-9372-E6966BCC6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6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IM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1000" y="6172200"/>
            <a:ext cx="502359" cy="4267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4E64-5801-4751-BC86-D2383EEB9F2B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188C-8EB9-415E-B3C6-2B8BFA503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52D3D-491F-49BC-9F57-5FEFDED00F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281A8-D9AD-4835-9244-CF24EEC815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4A6F0-2AF7-4A5F-A703-CC1555AB5B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6A1B9-FABC-4372-9186-F88406CBB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A487F-6902-4293-BB68-2400A59FB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D7413-B761-453F-BED8-7739AE6AA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D91DF-5512-4A2D-BE56-ECAF984FE1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7935B-1436-4AD0-B038-913AB4417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56198-BB71-4414-8459-42EA2D41FF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221B6-B381-4E65-AF6B-1B79674AF2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1DF0-C6FE-4026-B448-5E16A7C2C5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96" y="277816"/>
            <a:ext cx="823081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597" y="1600203"/>
            <a:ext cx="404283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573" y="1600203"/>
            <a:ext cx="404283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E3AA-8A87-438F-932E-447754480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B69473-9D6A-45D5-9FBA-5441A90B4DFE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EB7CD-B085-4BA5-A0BB-A64308675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0A46-AFF6-4C53-A050-D0F06FAA75F6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2CED-28FB-4062-88A1-1C72A90A2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5F0B-E824-488E-AA31-0F69E5E0D002}" type="datetimeFigureOut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B14E-DFAE-4151-8435-3A8FC6FD6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Freeform 2"/>
          <p:cNvSpPr>
            <a:spLocks/>
          </p:cNvSpPr>
          <p:nvPr/>
        </p:nvSpPr>
        <p:spPr bwMode="hidden">
          <a:xfrm>
            <a:off x="6628191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24" y="4267200"/>
            <a:ext cx="9140976" cy="2590800"/>
            <a:chOff x="2" y="2688"/>
            <a:chExt cx="5758" cy="1632"/>
          </a:xfrm>
        </p:grpSpPr>
        <p:sp>
          <p:nvSpPr>
            <p:cNvPr id="4096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096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0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1" name="Freeform 11"/>
              <p:cNvSpPr>
                <a:spLocks/>
              </p:cNvSpPr>
              <p:nvPr/>
            </p:nvSpPr>
            <p:spPr bwMode="hidden">
              <a:xfrm>
                <a:off x="3570" y="3715"/>
                <a:ext cx="390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2" name="Freeform 12"/>
              <p:cNvSpPr>
                <a:spLocks/>
              </p:cNvSpPr>
              <p:nvPr/>
            </p:nvSpPr>
            <p:spPr bwMode="hidden">
              <a:xfrm>
                <a:off x="3690" y="4170"/>
                <a:ext cx="450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90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09618" name="Oval 18"/>
              <p:cNvSpPr>
                <a:spLocks noChangeArrowheads="1"/>
              </p:cNvSpPr>
              <p:nvPr/>
            </p:nvSpPr>
            <p:spPr bwMode="hidden">
              <a:xfrm>
                <a:off x="2271" y="3934"/>
                <a:ext cx="631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50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50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10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10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0" name="Freeform 30"/>
              <p:cNvSpPr>
                <a:spLocks/>
              </p:cNvSpPr>
              <p:nvPr/>
            </p:nvSpPr>
            <p:spPr bwMode="hidden">
              <a:xfrm>
                <a:off x="2071" y="3685"/>
                <a:ext cx="830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1" name="Freeform 31"/>
              <p:cNvSpPr>
                <a:spLocks/>
              </p:cNvSpPr>
              <p:nvPr/>
            </p:nvSpPr>
            <p:spPr bwMode="hidden">
              <a:xfrm>
                <a:off x="1871" y="3853"/>
                <a:ext cx="170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53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096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39" name="Freeform 39"/>
              <p:cNvSpPr>
                <a:spLocks/>
              </p:cNvSpPr>
              <p:nvPr/>
            </p:nvSpPr>
            <p:spPr bwMode="hidden">
              <a:xfrm>
                <a:off x="4790" y="3360"/>
                <a:ext cx="610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10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90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1" name="Oval 51"/>
              <p:cNvSpPr>
                <a:spLocks noChangeArrowheads="1"/>
              </p:cNvSpPr>
              <p:nvPr/>
            </p:nvSpPr>
            <p:spPr bwMode="hidden">
              <a:xfrm>
                <a:off x="4650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096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1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0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90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096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096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096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096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0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  <p:sp>
              <p:nvSpPr>
                <p:cNvPr id="4096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0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/>
                </a:p>
              </p:txBody>
            </p:sp>
          </p:grpSp>
        </p:grpSp>
      </p:grpSp>
      <p:sp>
        <p:nvSpPr>
          <p:cNvPr id="409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6595" y="277814"/>
            <a:ext cx="823081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95" y="1600201"/>
            <a:ext cx="82308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95" y="6245225"/>
            <a:ext cx="21348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95" y="6245225"/>
            <a:ext cx="28968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95" y="6245225"/>
            <a:ext cx="21348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32FE8E-FFE1-4DAF-89B0-682B2ED3D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720" r:id="rId16"/>
    <p:sldLayoutId id="2147483721" r:id="rId17"/>
    <p:sldLayoutId id="2147483722" r:id="rId18"/>
    <p:sldLayoutId id="2147483655" r:id="rId19"/>
    <p:sldLayoutId id="2147483660" r:id="rId2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Polk County Assessor Update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ICREA</a:t>
            </a:r>
          </a:p>
          <a:p>
            <a:pPr marL="0" indent="0" algn="ctr">
              <a:buNone/>
            </a:pPr>
            <a:r>
              <a:rPr lang="en-US" sz="3600" b="1" dirty="0"/>
              <a:t>January 5</a:t>
            </a:r>
            <a:r>
              <a:rPr lang="en-US" sz="3600" b="1" baseline="30000" dirty="0"/>
              <a:t>th</a:t>
            </a:r>
            <a:r>
              <a:rPr lang="en-US" sz="3600" b="1" dirty="0"/>
              <a:t>, 2023</a:t>
            </a:r>
          </a:p>
          <a:p>
            <a:pPr marL="0" indent="0" algn="ctr">
              <a:buNone/>
            </a:pPr>
            <a:r>
              <a:rPr lang="en-US" sz="3600" b="1" dirty="0"/>
              <a:t>Bryon Tack</a:t>
            </a:r>
          </a:p>
          <a:p>
            <a:pPr marL="0" indent="0" algn="ctr">
              <a:buNone/>
            </a:pPr>
            <a:r>
              <a:rPr lang="en-US" sz="3600" b="1" dirty="0"/>
              <a:t>Paul Humble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460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799" cy="4419600"/>
          </a:xfrm>
        </p:spPr>
        <p:txBody>
          <a:bodyPr>
            <a:normAutofit/>
          </a:bodyPr>
          <a:lstStyle/>
          <a:p>
            <a:pPr marL="396875" indent="7938">
              <a:buClr>
                <a:schemeClr val="tx1"/>
              </a:buClr>
            </a:pPr>
            <a:r>
              <a:rPr lang="en-US" sz="3200" b="1" u="sng" dirty="0">
                <a:latin typeface="+mj-lt"/>
              </a:rPr>
              <a:t>Single Property Appraisal</a:t>
            </a:r>
            <a:r>
              <a:rPr lang="en-US" sz="3200" dirty="0">
                <a:latin typeface="+mj-lt"/>
              </a:rPr>
              <a:t>:  The valuation of a particular property as of a given date</a:t>
            </a:r>
          </a:p>
          <a:p>
            <a:pPr marL="396875" indent="7938">
              <a:buClr>
                <a:schemeClr val="tx1"/>
              </a:buClr>
            </a:pPr>
            <a:endParaRPr lang="en-US" sz="3200" dirty="0">
              <a:latin typeface="+mj-lt"/>
            </a:endParaRPr>
          </a:p>
          <a:p>
            <a:pPr marL="396875" indent="7938">
              <a:buClr>
                <a:schemeClr val="tx1"/>
              </a:buClr>
            </a:pPr>
            <a:r>
              <a:rPr lang="en-US" sz="3200" b="1" u="sng" dirty="0">
                <a:latin typeface="+mj-lt"/>
              </a:rPr>
              <a:t>Mass Appraisal</a:t>
            </a:r>
            <a:r>
              <a:rPr lang="en-US" sz="3200" dirty="0">
                <a:latin typeface="+mj-lt"/>
              </a:rPr>
              <a:t>: The valuation of a universe of properties as of a specific date using common data, standardized procedures, and statistical testing</a:t>
            </a:r>
          </a:p>
          <a:p>
            <a:pPr marL="396875" indent="7938">
              <a:buClr>
                <a:schemeClr val="tx1"/>
              </a:buClr>
            </a:pPr>
            <a:endParaRPr lang="en-US" sz="2800" dirty="0">
              <a:latin typeface="+mj-lt"/>
            </a:endParaRPr>
          </a:p>
          <a:p>
            <a:pPr marL="396875" indent="7938">
              <a:buClr>
                <a:schemeClr val="tx1"/>
              </a:buClr>
              <a:buNone/>
            </a:pPr>
            <a:endParaRPr lang="en-US" sz="2800" i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5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799" cy="4419600"/>
          </a:xfrm>
        </p:spPr>
        <p:txBody>
          <a:bodyPr>
            <a:normAutofit/>
          </a:bodyPr>
          <a:lstStyle/>
          <a:p>
            <a:pPr marL="396875" indent="0">
              <a:buClr>
                <a:schemeClr val="tx1"/>
              </a:buClr>
              <a:buNone/>
            </a:pPr>
            <a:r>
              <a:rPr lang="en-US" sz="3600" b="1" dirty="0">
                <a:latin typeface="+mj-lt"/>
              </a:rPr>
              <a:t>Purpose of Models</a:t>
            </a:r>
          </a:p>
          <a:p>
            <a:pPr marL="396875" indent="7938">
              <a:buClr>
                <a:schemeClr val="tx1"/>
              </a:buClr>
            </a:pPr>
            <a:r>
              <a:rPr lang="en-US" sz="3600" dirty="0">
                <a:latin typeface="+mj-lt"/>
              </a:rPr>
              <a:t>Replicate the local real estate market behavior</a:t>
            </a:r>
          </a:p>
          <a:p>
            <a:pPr marL="396875" indent="0">
              <a:buClr>
                <a:schemeClr val="tx1"/>
              </a:buClr>
              <a:buNone/>
            </a:pPr>
            <a:endParaRPr lang="en-US" sz="3600" dirty="0">
              <a:latin typeface="+mj-lt"/>
            </a:endParaRPr>
          </a:p>
          <a:p>
            <a:pPr marL="396875" indent="7938">
              <a:buClr>
                <a:schemeClr val="tx1"/>
              </a:buClr>
            </a:pPr>
            <a:r>
              <a:rPr lang="en-US" sz="3600" dirty="0">
                <a:latin typeface="+mj-lt"/>
              </a:rPr>
              <a:t>Predict probable sale prices</a:t>
            </a:r>
          </a:p>
          <a:p>
            <a:pPr marL="396875" indent="7938">
              <a:buClr>
                <a:schemeClr val="tx1"/>
              </a:buClr>
              <a:buNone/>
            </a:pPr>
            <a:endParaRPr lang="en-US" sz="3600" i="1" dirty="0"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4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19999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/>
              <a:t>Basic cost model (no location):</a:t>
            </a:r>
          </a:p>
          <a:p>
            <a:pPr marL="2093913" lvl="4" indent="-398463" eaLnBrk="1" hangingPunct="1">
              <a:buFont typeface="Wingdings" pitchFamily="2" charset="2"/>
              <a:buNone/>
            </a:pPr>
            <a:endParaRPr lang="en-US" altLang="en-US" b="1" dirty="0"/>
          </a:p>
          <a:p>
            <a:pPr marL="2093913" lvl="4" indent="-398463" eaLnBrk="1" hangingPunct="1">
              <a:buFont typeface="Wingdings" pitchFamily="2" charset="2"/>
              <a:buNone/>
            </a:pPr>
            <a:r>
              <a:rPr lang="en-US" altLang="en-US" sz="2800" b="1" dirty="0"/>
              <a:t>	</a:t>
            </a:r>
            <a:r>
              <a:rPr lang="en-US" altLang="en-US" sz="3600" b="1" dirty="0"/>
              <a:t>MV = LV + BV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marL="457200" lvl="1" indent="0" eaLnBrk="1" hangingPunct="1">
              <a:buNone/>
            </a:pPr>
            <a:r>
              <a:rPr lang="en-US" altLang="en-US" sz="3600" dirty="0"/>
              <a:t>MV = Market Value</a:t>
            </a:r>
          </a:p>
          <a:p>
            <a:pPr marL="457200" lvl="1" indent="0" eaLnBrk="1" hangingPunct="1">
              <a:buNone/>
            </a:pPr>
            <a:r>
              <a:rPr lang="en-US" altLang="en-US" sz="3600" dirty="0"/>
              <a:t>LV = Land Value</a:t>
            </a:r>
          </a:p>
          <a:p>
            <a:pPr marL="457200" lvl="1" indent="0" eaLnBrk="1" hangingPunct="1">
              <a:buNone/>
            </a:pPr>
            <a:r>
              <a:rPr lang="en-US" altLang="en-US" sz="3600" dirty="0"/>
              <a:t>BV = Building Value = Replacement cost new less any accrued depreciation (RCNLD)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91838"/>
      </p:ext>
    </p:extLst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1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5425" cy="4302125"/>
          </a:xfrm>
        </p:spPr>
        <p:txBody>
          <a:bodyPr/>
          <a:lstStyle/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3600"/>
              <a:t>Location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3600"/>
              <a:t>Location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/>
          </a:p>
          <a:p>
            <a:pPr eaLnBrk="1" hangingPunct="1"/>
            <a:r>
              <a:rPr lang="en-US" altLang="en-US" sz="3600"/>
              <a:t>Location</a:t>
            </a:r>
          </a:p>
        </p:txBody>
      </p:sp>
      <p:pic>
        <p:nvPicPr>
          <p:cNvPr id="9220" name="Picture 225" descr="j01856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4575" y="2508250"/>
            <a:ext cx="3057525" cy="2981325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8563"/>
      </p:ext>
    </p:extLst>
  </p:cSld>
  <p:clrMapOvr>
    <a:masterClrMapping/>
  </p:clrMapOvr>
  <p:transition advTm="17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9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343399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altLang="en-US" sz="3600" dirty="0"/>
              <a:t>Group properties into contiguous areas called neighborhoods</a:t>
            </a:r>
          </a:p>
          <a:p>
            <a:pPr eaLnBrk="1" hangingPunct="1">
              <a:buClrTx/>
            </a:pPr>
            <a:r>
              <a:rPr lang="en-US" altLang="en-US" sz="3600" dirty="0"/>
              <a:t>Location adjustment for each property is based on the typical property in the neighborhood</a:t>
            </a:r>
          </a:p>
          <a:p>
            <a:pPr eaLnBrk="1" hangingPunct="1">
              <a:buClrTx/>
            </a:pPr>
            <a:r>
              <a:rPr lang="en-US" altLang="en-US" sz="3600" dirty="0"/>
              <a:t>Each property in the neighborhood  receives the same location adjustment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2786"/>
      </p:ext>
    </p:extLst>
  </p:cSld>
  <p:clrMapOvr>
    <a:masterClrMapping/>
  </p:clrMapOvr>
  <p:transition advTm="4268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799" cy="4648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4100" dirty="0"/>
              <a:t>Basic cost model (with location):</a:t>
            </a:r>
          </a:p>
          <a:p>
            <a:pPr marL="2093913" lvl="4" indent="-398463" eaLnBrk="1" hangingPunct="1">
              <a:buFont typeface="Wingdings" pitchFamily="2" charset="2"/>
              <a:buNone/>
            </a:pPr>
            <a:endParaRPr lang="en-US" altLang="en-US" b="1" dirty="0"/>
          </a:p>
          <a:p>
            <a:pPr marL="2093913" lvl="4" indent="-398463" eaLnBrk="1" hangingPunct="1">
              <a:buFont typeface="Wingdings" pitchFamily="2" charset="2"/>
              <a:buNone/>
            </a:pPr>
            <a:r>
              <a:rPr lang="en-US" altLang="en-US" sz="2800" b="1" dirty="0"/>
              <a:t>	</a:t>
            </a:r>
            <a:r>
              <a:rPr lang="en-US" altLang="en-US" sz="3600" b="1" dirty="0"/>
              <a:t>MV = (LV + BV) * Location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/>
          </a:p>
          <a:p>
            <a:pPr marL="457200" lvl="1" indent="0" eaLnBrk="1" hangingPunct="1">
              <a:buNone/>
            </a:pPr>
            <a:r>
              <a:rPr lang="en-US" altLang="en-US" sz="3200" dirty="0"/>
              <a:t>MV = Market Value</a:t>
            </a:r>
          </a:p>
          <a:p>
            <a:pPr marL="457200" lvl="1" indent="0" eaLnBrk="1" hangingPunct="1">
              <a:buNone/>
            </a:pPr>
            <a:r>
              <a:rPr lang="en-US" altLang="en-US" sz="3200" dirty="0"/>
              <a:t>LV = Land Value</a:t>
            </a:r>
          </a:p>
          <a:p>
            <a:pPr marL="457200" lvl="1" indent="0" eaLnBrk="1" hangingPunct="1">
              <a:buNone/>
            </a:pPr>
            <a:r>
              <a:rPr lang="en-US" altLang="en-US" sz="3200" dirty="0"/>
              <a:t>BV = Building Value = Replacement cost new less any accrued depreciation (RCNLD)</a:t>
            </a:r>
          </a:p>
          <a:p>
            <a:pPr marL="457200" lvl="1" indent="0" eaLnBrk="1" hangingPunct="1">
              <a:buNone/>
            </a:pPr>
            <a:r>
              <a:rPr lang="en-US" altLang="en-US" sz="3200" dirty="0"/>
              <a:t>Location = Adjustment based on neighborhood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11945"/>
      </p:ext>
    </p:extLst>
  </p:cSld>
  <p:clrMapOvr>
    <a:masterClrMapping/>
  </p:clrMapOvr>
  <p:transition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3600" y="1291220"/>
            <a:ext cx="5181600" cy="556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82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Equalization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latin typeface="+mj-lt"/>
              </a:rPr>
              <a:t>Chapter 441.47 </a:t>
            </a:r>
            <a:r>
              <a:rPr lang="en-US" sz="3600" dirty="0">
                <a:latin typeface="+mj-lt"/>
              </a:rPr>
              <a:t>– “The director of revenue … 1977, and every two      years thereafter shall order the equalization of the levels of assessment of each class of property in the several assessing jurisdictions.…”</a:t>
            </a:r>
          </a:p>
        </p:txBody>
      </p:sp>
    </p:spTree>
    <p:extLst>
      <p:ext uri="{BB962C8B-B14F-4D97-AF65-F5344CB8AC3E}">
        <p14:creationId xmlns:p14="http://schemas.microsoft.com/office/powerpoint/2010/main" val="2127164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Equalization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latin typeface="+mj-lt"/>
              </a:rPr>
              <a:t>Chapter 441.47 </a:t>
            </a:r>
            <a:r>
              <a:rPr lang="en-US" sz="3600" dirty="0">
                <a:latin typeface="+mj-lt"/>
              </a:rPr>
              <a:t>– “The director shall adjust to </a:t>
            </a:r>
            <a:r>
              <a:rPr lang="en-US" sz="3600" b="1" i="1" u="sng" dirty="0">
                <a:latin typeface="+mj-lt"/>
              </a:rPr>
              <a:t>actual value </a:t>
            </a:r>
            <a:r>
              <a:rPr lang="en-US" sz="3600" dirty="0">
                <a:latin typeface="+mj-lt"/>
              </a:rPr>
              <a:t>the valuation of any class of property as set out in the abstract of assessment </a:t>
            </a:r>
            <a:r>
              <a:rPr lang="en-US" sz="3600" b="1" i="1" u="sng" dirty="0">
                <a:latin typeface="+mj-lt"/>
              </a:rPr>
              <a:t>when the valuation is at least five percent above or below actual value </a:t>
            </a:r>
            <a:r>
              <a:rPr lang="en-US" sz="3600" dirty="0">
                <a:latin typeface="+mj-lt"/>
              </a:rPr>
              <a:t>as determined by the director.” </a:t>
            </a:r>
          </a:p>
        </p:txBody>
      </p:sp>
    </p:spTree>
    <p:extLst>
      <p:ext uri="{BB962C8B-B14F-4D97-AF65-F5344CB8AC3E}">
        <p14:creationId xmlns:p14="http://schemas.microsoft.com/office/powerpoint/2010/main" val="138989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Equalization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latin typeface="+mj-lt"/>
              </a:rPr>
              <a:t>Iowa law mandates the assessment level of 100% market value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+mj-lt"/>
              </a:rPr>
              <a:t>Allowance of +/-5%, thus the overall assessment level </a:t>
            </a:r>
            <a:r>
              <a:rPr lang="en-US" sz="3600" u="sng" dirty="0">
                <a:latin typeface="+mj-lt"/>
              </a:rPr>
              <a:t>must fall</a:t>
            </a:r>
            <a:r>
              <a:rPr lang="en-US" sz="3600" dirty="0">
                <a:latin typeface="+mj-lt"/>
              </a:rPr>
              <a:t> between 95%-105% to be in compliance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+mj-lt"/>
              </a:rPr>
              <a:t>Outside this range – Director will adjust the assessments to the 100% level through an equalization order</a:t>
            </a:r>
          </a:p>
        </p:txBody>
      </p:sp>
    </p:spTree>
    <p:extLst>
      <p:ext uri="{BB962C8B-B14F-4D97-AF65-F5344CB8AC3E}">
        <p14:creationId xmlns:p14="http://schemas.microsoft.com/office/powerpoint/2010/main" val="87983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>
                <a:latin typeface="+mj-lt"/>
              </a:rPr>
              <a:t>Property Tax Cycle Timeline</a:t>
            </a:r>
          </a:p>
          <a:p>
            <a:pPr>
              <a:buClrTx/>
            </a:pPr>
            <a:r>
              <a:rPr lang="en-US" sz="3600" dirty="0">
                <a:latin typeface="+mj-lt"/>
              </a:rPr>
              <a:t>Basics of Assessed Values</a:t>
            </a:r>
          </a:p>
          <a:p>
            <a:pPr>
              <a:buClrTx/>
            </a:pPr>
            <a:r>
              <a:rPr lang="en-US" sz="3600" dirty="0">
                <a:latin typeface="+mj-lt"/>
              </a:rPr>
              <a:t>Equalization</a:t>
            </a:r>
          </a:p>
          <a:p>
            <a:pPr>
              <a:buClrTx/>
            </a:pPr>
            <a:r>
              <a:rPr lang="en-US" sz="3600" dirty="0">
                <a:latin typeface="+mj-lt"/>
              </a:rPr>
              <a:t>2023 Revaluation Trends</a:t>
            </a:r>
          </a:p>
          <a:p>
            <a:pPr>
              <a:buClrTx/>
            </a:pPr>
            <a:r>
              <a:rPr lang="en-US" sz="3600" dirty="0">
                <a:latin typeface="+mj-lt"/>
              </a:rPr>
              <a:t>Residential Rollback</a:t>
            </a:r>
          </a:p>
          <a:p>
            <a:pPr>
              <a:buClrTx/>
            </a:pPr>
            <a:r>
              <a:rPr lang="en-US" sz="3600" dirty="0">
                <a:latin typeface="+mj-lt"/>
              </a:rPr>
              <a:t>Assessment Appeal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ICREA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44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Polk County Residential Class 2022 Median Sales Ratio Through November 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80.02%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7,955</a:t>
            </a:r>
            <a:r>
              <a:rPr lang="en-US" sz="2800" dirty="0">
                <a:solidFill>
                  <a:schemeClr val="tx1"/>
                </a:solidFill>
              </a:rPr>
              <a:t> Sales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No significant change expected when Decembers sales are included</a:t>
            </a:r>
          </a:p>
          <a:p>
            <a:pPr marL="301943" lvl="1" indent="0" algn="l">
              <a:buNone/>
            </a:pPr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093"/>
            <a:ext cx="8229600" cy="12527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2023 Residential Revaluation Trends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16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093"/>
            <a:ext cx="8229600" cy="12527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2023 Residential Revaluation Trends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1295400"/>
          <a:ext cx="6172201" cy="5359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2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Jurisdiction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Number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Median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% Change - 2023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ALLEMAN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77.1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27.1%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ALTOONA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82.2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19.2%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ANKENY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1282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80.7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21.4%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BONDURANT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159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80.6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21.6%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CLIVE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140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80.5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21.7%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DES MOINES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3651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80.2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22.2%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ELKHART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80.4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21.9%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GRANGER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83.8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16.9%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GRIMES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294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79.2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23.7%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JOHNSTON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307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81.9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19.7%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MITCHELLVILLE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74.4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31.7%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PLEASANT HILL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183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79.7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23.0%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POLK CITY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89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81.5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20.2%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RUNNELLS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81.9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19.7%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SHELDAHL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83.7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17.1%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URBANDALE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519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79.1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23.9%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WEST DES MOINES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640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79.8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22.8%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WINDSOR HEIGHTS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98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79.9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22.7%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876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Polk County Commercial Class 2022 Median Sales Ratio Through November 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82.09%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en-US" sz="2800" dirty="0">
                <a:solidFill>
                  <a:schemeClr val="tx1"/>
                </a:solidFill>
              </a:rPr>
              <a:t> Sales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Smaller sample size increases the possibility of a change when the rest of the year is included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Property types will be analyzed individually and as part of similar occupancy categories</a:t>
            </a:r>
          </a:p>
          <a:p>
            <a:pPr marL="301943" lvl="1" indent="0" algn="l">
              <a:buNone/>
            </a:pPr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093"/>
            <a:ext cx="8229600" cy="12527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2023 Commercial Revaluation Trends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46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Polk County Res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+ Class 2022 Median Sales Ratio Through November =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78.01%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en-US" sz="2800" dirty="0">
                <a:solidFill>
                  <a:schemeClr val="tx1"/>
                </a:solidFill>
              </a:rPr>
              <a:t> Sales</a:t>
            </a:r>
          </a:p>
          <a:p>
            <a:pPr lvl="1" algn="l"/>
            <a:r>
              <a:rPr lang="en-US" sz="2800" dirty="0">
                <a:solidFill>
                  <a:schemeClr val="tx1"/>
                </a:solidFill>
              </a:rPr>
              <a:t>Smaller sample size increases the possibility of a change when the rest of the year is included</a:t>
            </a:r>
          </a:p>
          <a:p>
            <a:pPr marL="301943" lvl="1" indent="0" algn="l">
              <a:buNone/>
            </a:pPr>
            <a:r>
              <a:rPr lang="en-US" dirty="0">
                <a:solidFill>
                  <a:schemeClr val="tx1"/>
                </a:solidFill>
              </a:rPr>
              <a:t>				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093"/>
            <a:ext cx="8229600" cy="12527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2023 Commercial Revaluation Trends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88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675467"/>
            <a:ext cx="7509933" cy="345069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Chapter 441.21 provides for the reduction of property tax valuations by applying assessment limitations to cushion the impact of inflation</a:t>
            </a:r>
          </a:p>
          <a:p>
            <a:pPr algn="l"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Residential Rollback</a:t>
            </a:r>
          </a:p>
        </p:txBody>
      </p:sp>
    </p:spTree>
    <p:extLst>
      <p:ext uri="{BB962C8B-B14F-4D97-AF65-F5344CB8AC3E}">
        <p14:creationId xmlns:p14="http://schemas.microsoft.com/office/powerpoint/2010/main" val="302832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Annually, the Department of Revenue computes the assessment limitation percentages and county auditors multiply the assessed valuations by them to determine taxable valuations</a:t>
            </a:r>
          </a:p>
          <a:p>
            <a:pPr algn="l"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Residential Rollback</a:t>
            </a:r>
          </a:p>
        </p:txBody>
      </p:sp>
    </p:spTree>
    <p:extLst>
      <p:ext uri="{BB962C8B-B14F-4D97-AF65-F5344CB8AC3E}">
        <p14:creationId xmlns:p14="http://schemas.microsoft.com/office/powerpoint/2010/main" val="296192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Iowa law limits statewide growth in </a:t>
            </a:r>
            <a:r>
              <a:rPr lang="en-US" sz="3600" i="1" u="sng" dirty="0"/>
              <a:t>taxable value</a:t>
            </a:r>
            <a:r>
              <a:rPr lang="en-US" sz="3600" u="sng" dirty="0"/>
              <a:t> </a:t>
            </a:r>
            <a:r>
              <a:rPr lang="en-US" sz="3600" dirty="0"/>
              <a:t>due to revaluation of existing property to no more than 3% per year for residential and agricultural property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Residential Rollback</a:t>
            </a:r>
          </a:p>
        </p:txBody>
      </p:sp>
    </p:spTree>
    <p:extLst>
      <p:ext uri="{BB962C8B-B14F-4D97-AF65-F5344CB8AC3E}">
        <p14:creationId xmlns:p14="http://schemas.microsoft.com/office/powerpoint/2010/main" val="1645201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The rollback calculation determines the percentage of a property’s actual value that will be taxable that year</a:t>
            </a: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Residential Rollback</a:t>
            </a:r>
          </a:p>
        </p:txBody>
      </p:sp>
    </p:spTree>
    <p:extLst>
      <p:ext uri="{BB962C8B-B14F-4D97-AF65-F5344CB8AC3E}">
        <p14:creationId xmlns:p14="http://schemas.microsoft.com/office/powerpoint/2010/main" val="330325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Assessed Value</a:t>
            </a:r>
          </a:p>
          <a:p>
            <a:pPr marL="0" indent="0" algn="ctr">
              <a:buNone/>
            </a:pPr>
            <a:r>
              <a:rPr lang="en-US" sz="4000" b="1" dirty="0"/>
              <a:t>X</a:t>
            </a:r>
          </a:p>
          <a:p>
            <a:pPr marL="0" indent="0" algn="ctr">
              <a:buNone/>
            </a:pPr>
            <a:r>
              <a:rPr lang="en-US" sz="4000" b="1" dirty="0"/>
              <a:t>Rollback %</a:t>
            </a:r>
          </a:p>
          <a:p>
            <a:pPr marL="0" indent="0" algn="ctr">
              <a:buNone/>
            </a:pPr>
            <a:r>
              <a:rPr lang="en-US" sz="4000" b="1" dirty="0"/>
              <a:t>=</a:t>
            </a:r>
          </a:p>
          <a:p>
            <a:pPr marL="0" indent="0" algn="ctr">
              <a:buNone/>
            </a:pPr>
            <a:r>
              <a:rPr lang="en-US" sz="4000" b="1" dirty="0"/>
              <a:t>Taxable Value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Residential Rollback</a:t>
            </a:r>
          </a:p>
        </p:txBody>
      </p:sp>
    </p:spTree>
    <p:extLst>
      <p:ext uri="{BB962C8B-B14F-4D97-AF65-F5344CB8AC3E}">
        <p14:creationId xmlns:p14="http://schemas.microsoft.com/office/powerpoint/2010/main" val="2496264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The Commercial and Industrial class rollback is locked at 90%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The taxable value for these properties is 90% of the full assessed value.</a:t>
            </a: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Commercial/Industrial Rollback</a:t>
            </a:r>
          </a:p>
        </p:txBody>
      </p:sp>
    </p:spTree>
    <p:extLst>
      <p:ext uri="{BB962C8B-B14F-4D97-AF65-F5344CB8AC3E}">
        <p14:creationId xmlns:p14="http://schemas.microsoft.com/office/powerpoint/2010/main" val="176660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Iowa Property Tax Cycle – Timeline Diagram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E2D5E52-C3A9-2B27-7442-4C0F5D3B7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6428"/>
            <a:ext cx="9144000" cy="550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Odd-numbered year –county-wide reassessment of all properties</a:t>
            </a:r>
          </a:p>
          <a:p>
            <a:pPr algn="l">
              <a:buFont typeface="Wingdings" pitchFamily="2" charset="2"/>
              <a:buChar char="§"/>
            </a:pPr>
            <a:endParaRPr lang="en-US" sz="3600" dirty="0"/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Approximately 190,000 assessment notices will be mailed on or before April 1st</a:t>
            </a:r>
          </a:p>
          <a:p>
            <a:pPr algn="l">
              <a:buFont typeface="Wingdings" pitchFamily="2" charset="2"/>
              <a:buChar char="§"/>
            </a:pPr>
            <a:endParaRPr lang="en-US" sz="36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2023 Revaluation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77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890933" cy="3450696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Informal review requests – April 2</a:t>
            </a:r>
            <a:r>
              <a:rPr lang="en-US" sz="3600" baseline="30000" dirty="0"/>
              <a:t>nd</a:t>
            </a:r>
            <a:r>
              <a:rPr lang="en-US" sz="3600" dirty="0"/>
              <a:t> – 25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Assessor and property owner agree on valuation or adjustment in writing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Both parties must sign the agreement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Change based on one or more of the five grounds for protest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Assessment Appeal Process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14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675466"/>
            <a:ext cx="7814733" cy="3725333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4600" dirty="0"/>
              <a:t>Formal appeals – April 2</a:t>
            </a:r>
            <a:r>
              <a:rPr lang="en-US" sz="4600" baseline="30000" dirty="0"/>
              <a:t>nd</a:t>
            </a:r>
            <a:r>
              <a:rPr lang="en-US" sz="4600" dirty="0"/>
              <a:t> – April 30</a:t>
            </a:r>
            <a:r>
              <a:rPr lang="en-US" sz="4600" baseline="30000" dirty="0"/>
              <a:t>th</a:t>
            </a:r>
            <a:r>
              <a:rPr lang="en-US" sz="4600" dirty="0"/>
              <a:t>  (May 1</a:t>
            </a:r>
            <a:r>
              <a:rPr lang="en-US" sz="4600" baseline="30000" dirty="0"/>
              <a:t>st</a:t>
            </a:r>
            <a:r>
              <a:rPr lang="en-US" sz="4600" dirty="0"/>
              <a:t>  this year) to the Board of Review</a:t>
            </a:r>
          </a:p>
          <a:p>
            <a:pPr algn="l">
              <a:buFont typeface="Wingdings" pitchFamily="2" charset="2"/>
              <a:buChar char="§"/>
            </a:pPr>
            <a:r>
              <a:rPr lang="en-US" sz="4600" dirty="0"/>
              <a:t>Must be in writing, signed, and timely filed with the Assessor’s office</a:t>
            </a:r>
          </a:p>
          <a:p>
            <a:pPr algn="l">
              <a:buFont typeface="Wingdings" pitchFamily="2" charset="2"/>
              <a:buChar char="§"/>
            </a:pPr>
            <a:r>
              <a:rPr lang="en-US" sz="4600" dirty="0"/>
              <a:t>Can appeal on one or more of the five grounds </a:t>
            </a:r>
          </a:p>
          <a:p>
            <a:pPr algn="l">
              <a:buFont typeface="Wingdings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Assessment Appeal Process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09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458200" cy="4724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dirty="0"/>
              <a:t>1. Assessment is not equitable with other similar properties</a:t>
            </a:r>
          </a:p>
          <a:p>
            <a:pPr marL="301943" lvl="1" indent="0" algn="l">
              <a:buNone/>
            </a:pPr>
            <a:r>
              <a:rPr lang="en-US" sz="3800" dirty="0"/>
              <a:t>	Compare to like properties</a:t>
            </a:r>
          </a:p>
          <a:p>
            <a:pPr marL="301943" lvl="1" indent="0" algn="l">
              <a:buNone/>
            </a:pPr>
            <a:r>
              <a:rPr lang="en-US" sz="3800" dirty="0"/>
              <a:t>	List similar properties on petition</a:t>
            </a:r>
          </a:p>
          <a:p>
            <a:pPr marL="0" indent="0" algn="l">
              <a:buNone/>
            </a:pPr>
            <a:r>
              <a:rPr lang="en-US" sz="3600" dirty="0"/>
              <a:t>2. Assessed value more than value authorized by law</a:t>
            </a:r>
          </a:p>
          <a:p>
            <a:pPr marL="301943" lvl="1" indent="0" algn="l">
              <a:buNone/>
            </a:pPr>
            <a:r>
              <a:rPr lang="en-US" sz="3800" dirty="0"/>
              <a:t>	State actual value &amp; fair assessment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Grounds for Protest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61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600" dirty="0"/>
              <a:t>3. Not assessable – request exemption or misclassified</a:t>
            </a:r>
          </a:p>
          <a:p>
            <a:pPr marL="0" indent="0" algn="l">
              <a:buNone/>
            </a:pPr>
            <a:r>
              <a:rPr lang="en-US" sz="3600" dirty="0"/>
              <a:t>4. Error in the assessment</a:t>
            </a:r>
          </a:p>
          <a:p>
            <a:pPr marL="301943" lvl="1" indent="0">
              <a:buNone/>
            </a:pPr>
            <a:r>
              <a:rPr lang="en-US" sz="3800" dirty="0"/>
              <a:t>	Math errors &amp; listing errors</a:t>
            </a:r>
          </a:p>
          <a:p>
            <a:pPr marL="627063" lvl="2" indent="0" algn="l">
              <a:buNone/>
            </a:pPr>
            <a:r>
              <a:rPr lang="en-US" sz="3800" dirty="0"/>
              <a:t>	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Grounds for Protest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33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713133" cy="3450696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3600" dirty="0"/>
              <a:t>5. </a:t>
            </a:r>
            <a:r>
              <a:rPr lang="en-US" sz="3900" dirty="0"/>
              <a:t>Fraud in assessment</a:t>
            </a:r>
          </a:p>
          <a:p>
            <a:pPr marL="301943" lvl="1" indent="0" algn="l">
              <a:buNone/>
            </a:pPr>
            <a:r>
              <a:rPr lang="en-US" sz="3900" dirty="0"/>
              <a:t>	Board determines the validity of allegation</a:t>
            </a:r>
          </a:p>
          <a:p>
            <a:pPr marL="301943" lvl="1" indent="0" algn="l">
              <a:buNone/>
            </a:pPr>
            <a:r>
              <a:rPr lang="en-US" sz="3900" dirty="0"/>
              <a:t>	If supported, correct assessment and report to Director of Revenue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Grounds for Protest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37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001000" cy="42672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3600" dirty="0"/>
              <a:t>Board of Review meets in person during the month of May to hear the protests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Can request an extension for the Director of Revenue to July 15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Board decision provided to property owner in writing</a:t>
            </a:r>
          </a:p>
          <a:p>
            <a:pPr algn="l">
              <a:buFont typeface="Wingdings" pitchFamily="2" charset="2"/>
              <a:buChar char="§"/>
            </a:pPr>
            <a:r>
              <a:rPr lang="en-US" sz="3600" dirty="0"/>
              <a:t>Property owner can appeal to PAAB or District Court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b="1" dirty="0"/>
              <a:t>Assessment Appeal Process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96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bbles_e0[1]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17127" y="2674938"/>
            <a:ext cx="517683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Content Placeholder 3" descr="bubbles_e0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7917894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0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620000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500" b="1" dirty="0">
                <a:latin typeface="+mj-lt"/>
              </a:rPr>
              <a:t>Chapter 428.4 </a:t>
            </a:r>
            <a:r>
              <a:rPr lang="en-US" sz="3500" dirty="0">
                <a:latin typeface="+mj-lt"/>
              </a:rPr>
              <a:t>– “The assessment of real estate shall be the value of the real estate as of January 1 of the year of the assessment.  The year 1981 and each odd-numbered year thereafter shall be a reassessment year.”</a:t>
            </a:r>
            <a:endParaRPr lang="en-US" sz="2800" dirty="0">
              <a:latin typeface="+mj-lt"/>
            </a:endParaRPr>
          </a:p>
          <a:p>
            <a:pPr>
              <a:buClrTx/>
            </a:pP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7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305800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500" dirty="0">
                <a:latin typeface="+mj-lt"/>
              </a:rPr>
              <a:t>Reassessment means we revalue all real property within our jurisdiction</a:t>
            </a:r>
          </a:p>
          <a:p>
            <a:pPr marL="0" indent="0">
              <a:buClrTx/>
              <a:buNone/>
            </a:pPr>
            <a:endParaRPr lang="en-US" sz="3500" dirty="0">
              <a:latin typeface="+mj-lt"/>
            </a:endParaRPr>
          </a:p>
          <a:p>
            <a:pPr>
              <a:buClrTx/>
            </a:pPr>
            <a:r>
              <a:rPr lang="en-US" sz="3500" dirty="0">
                <a:latin typeface="+mj-lt"/>
              </a:rPr>
              <a:t>Impact of the biennial reassessment cycle – assessment remains ‘frozen’ while market fluctuates within reassessment cycles</a:t>
            </a:r>
            <a:endParaRPr lang="en-US" sz="2800" dirty="0">
              <a:latin typeface="+mj-lt"/>
            </a:endParaRPr>
          </a:p>
          <a:p>
            <a:pPr>
              <a:buClrTx/>
            </a:pP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3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20000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500" dirty="0">
                <a:latin typeface="+mj-lt"/>
              </a:rPr>
              <a:t>Market Value Standard</a:t>
            </a:r>
          </a:p>
          <a:p>
            <a:pPr lvl="1">
              <a:buClrTx/>
            </a:pPr>
            <a:r>
              <a:rPr lang="en-US" sz="2800" b="1" i="1" dirty="0">
                <a:latin typeface="+mj-lt"/>
              </a:rPr>
              <a:t>Code of Iowa</a:t>
            </a:r>
            <a:r>
              <a:rPr lang="en-US" sz="2800" b="1" dirty="0">
                <a:latin typeface="+mj-lt"/>
              </a:rPr>
              <a:t> Chapter 441.21:</a:t>
            </a:r>
            <a:r>
              <a:rPr lang="en-US" sz="2800" dirty="0">
                <a:latin typeface="+mj-lt"/>
              </a:rPr>
              <a:t>  All property…shall be assessed at </a:t>
            </a:r>
            <a:r>
              <a:rPr lang="en-US" sz="2800" b="1" i="1" u="sng" dirty="0">
                <a:latin typeface="+mj-lt"/>
              </a:rPr>
              <a:t>one</a:t>
            </a:r>
            <a:r>
              <a:rPr lang="en-US" sz="2800" u="sng" dirty="0">
                <a:latin typeface="+mj-lt"/>
              </a:rPr>
              <a:t> </a:t>
            </a:r>
            <a:r>
              <a:rPr lang="en-US" sz="2800" b="1" i="1" u="sng" dirty="0">
                <a:latin typeface="+mj-lt"/>
              </a:rPr>
              <a:t>hundred percent of its actual value…</a:t>
            </a:r>
          </a:p>
          <a:p>
            <a:pPr lvl="1">
              <a:buClrTx/>
            </a:pPr>
            <a:endParaRPr lang="en-US" sz="2800" b="1" i="1" u="sng" dirty="0">
              <a:latin typeface="+mj-lt"/>
            </a:endParaRPr>
          </a:p>
          <a:p>
            <a:pPr lvl="1">
              <a:buClrTx/>
            </a:pPr>
            <a:r>
              <a:rPr lang="en-US" sz="2800" dirty="0">
                <a:latin typeface="+mj-lt"/>
              </a:rPr>
              <a:t>….The </a:t>
            </a:r>
            <a:r>
              <a:rPr lang="en-US" sz="2800" b="1" i="1" u="sng" dirty="0">
                <a:latin typeface="+mj-lt"/>
              </a:rPr>
              <a:t>actual value </a:t>
            </a:r>
            <a:r>
              <a:rPr lang="en-US" sz="2800" dirty="0">
                <a:latin typeface="+mj-lt"/>
              </a:rPr>
              <a:t>of all property subject to assessment and taxation shall be the </a:t>
            </a:r>
            <a:r>
              <a:rPr lang="en-US" sz="2800" b="1" i="1" u="sng" dirty="0">
                <a:latin typeface="+mj-lt"/>
              </a:rPr>
              <a:t>fair and reasonable market value </a:t>
            </a:r>
            <a:r>
              <a:rPr lang="en-US" sz="2800" dirty="0">
                <a:latin typeface="+mj-lt"/>
              </a:rPr>
              <a:t>of such property ...</a:t>
            </a:r>
          </a:p>
          <a:p>
            <a:pPr>
              <a:buClrTx/>
            </a:pPr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399" cy="48768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Market Value Standard</a:t>
            </a:r>
          </a:p>
          <a:p>
            <a:pPr lvl="1"/>
            <a:r>
              <a:rPr lang="en-US" sz="3600" b="1" i="1" dirty="0">
                <a:latin typeface="+mj-lt"/>
              </a:rPr>
              <a:t>Market value</a:t>
            </a:r>
            <a:r>
              <a:rPr lang="en-US" sz="3600" i="1" dirty="0">
                <a:latin typeface="+mj-lt"/>
              </a:rPr>
              <a:t>….</a:t>
            </a:r>
            <a:r>
              <a:rPr lang="en-US" sz="3600" dirty="0">
                <a:latin typeface="+mj-lt"/>
              </a:rPr>
              <a:t>the fair and reasonable </a:t>
            </a:r>
            <a:r>
              <a:rPr lang="en-US" sz="3600" u="sng" dirty="0">
                <a:latin typeface="+mj-lt"/>
              </a:rPr>
              <a:t>exchange</a:t>
            </a:r>
            <a:r>
              <a:rPr lang="en-US" sz="3600" dirty="0">
                <a:latin typeface="+mj-lt"/>
              </a:rPr>
              <a:t> in the year in which the property is listed and valued between a willing buyer and a willing seller, neither being under any compulsion to buy or sell and each being familiar with all the facts relating to the particular property…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8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648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Market Value Standard</a:t>
            </a:r>
          </a:p>
          <a:p>
            <a:pPr lvl="1"/>
            <a:r>
              <a:rPr lang="en-US" sz="3600" dirty="0">
                <a:latin typeface="+mj-lt"/>
              </a:rPr>
              <a:t>Sale prices of the property or comparable property in </a:t>
            </a:r>
            <a:r>
              <a:rPr lang="en-US" sz="3600" b="1" i="1" u="sng" dirty="0">
                <a:latin typeface="+mj-lt"/>
              </a:rPr>
              <a:t>normal</a:t>
            </a:r>
            <a:r>
              <a:rPr lang="en-US" sz="3600" b="1" u="sng" dirty="0">
                <a:latin typeface="+mj-lt"/>
              </a:rPr>
              <a:t> </a:t>
            </a:r>
            <a:r>
              <a:rPr lang="en-US" sz="3600" b="1" i="1" u="sng" dirty="0">
                <a:latin typeface="+mj-lt"/>
              </a:rPr>
              <a:t>transactions</a:t>
            </a:r>
            <a:r>
              <a:rPr lang="en-US" sz="3600" b="1" u="sng" dirty="0">
                <a:latin typeface="+mj-lt"/>
              </a:rPr>
              <a:t> reflecting market value</a:t>
            </a:r>
            <a:r>
              <a:rPr lang="en-US" sz="3600" dirty="0">
                <a:latin typeface="+mj-lt"/>
              </a:rPr>
              <a:t>…shall be taken into consideration in arriving at its market value.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9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01000" cy="457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Market Value Standard</a:t>
            </a:r>
          </a:p>
          <a:p>
            <a:pPr lvl="1"/>
            <a:r>
              <a:rPr lang="en-US" sz="3600" dirty="0">
                <a:latin typeface="+mj-lt"/>
              </a:rPr>
              <a:t>…sale prices of property in </a:t>
            </a:r>
            <a:r>
              <a:rPr lang="en-US" sz="3600" b="1" i="1" u="sng" dirty="0">
                <a:latin typeface="+mj-lt"/>
              </a:rPr>
              <a:t>abnormal transactions </a:t>
            </a:r>
            <a:r>
              <a:rPr lang="en-US" sz="3600" dirty="0">
                <a:latin typeface="+mj-lt"/>
              </a:rPr>
              <a:t>not reflecting market value </a:t>
            </a:r>
            <a:r>
              <a:rPr lang="en-US" sz="3600" b="1" u="sng" dirty="0">
                <a:latin typeface="+mj-lt"/>
              </a:rPr>
              <a:t>shall not be taken into account</a:t>
            </a:r>
            <a:r>
              <a:rPr lang="en-US" sz="3600" dirty="0">
                <a:latin typeface="+mj-lt"/>
              </a:rPr>
              <a:t>…including but not limited to…</a:t>
            </a:r>
            <a:r>
              <a:rPr lang="en-US" sz="3600" b="1" u="sng" dirty="0">
                <a:latin typeface="+mj-lt"/>
              </a:rPr>
              <a:t>foreclosure or other forced sales...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b="1" dirty="0"/>
              <a:t>Basics of Assessed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988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11646</TotalTime>
  <Words>1288</Words>
  <Application>Microsoft Office PowerPoint</Application>
  <PresentationFormat>On-screen Show (4:3)</PresentationFormat>
  <Paragraphs>263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Candara</vt:lpstr>
      <vt:lpstr>Symbol</vt:lpstr>
      <vt:lpstr>Times New Roman</vt:lpstr>
      <vt:lpstr>Wingdings</vt:lpstr>
      <vt:lpstr>Custom Design</vt:lpstr>
      <vt:lpstr>1_Custom Design</vt:lpstr>
      <vt:lpstr>2_Custom Design</vt:lpstr>
      <vt:lpstr>Ripple</vt:lpstr>
      <vt:lpstr>Waveform</vt:lpstr>
      <vt:lpstr>PowerPoint Presentation</vt:lpstr>
      <vt:lpstr>ICREA</vt:lpstr>
      <vt:lpstr>PowerPoint Presentation</vt:lpstr>
      <vt:lpstr>Basics of Assessed Values</vt:lpstr>
      <vt:lpstr>Basics of Assessed Values</vt:lpstr>
      <vt:lpstr>Basics of Assessed Values</vt:lpstr>
      <vt:lpstr>Basics of Assessed Values</vt:lpstr>
      <vt:lpstr>Basics of Assessed Values</vt:lpstr>
      <vt:lpstr>Basics of Assessed Values</vt:lpstr>
      <vt:lpstr>PowerPoint Presentation</vt:lpstr>
      <vt:lpstr>Basics of Assessed Values</vt:lpstr>
      <vt:lpstr>Basics of Assessed Values</vt:lpstr>
      <vt:lpstr>Basics of Assessed Values</vt:lpstr>
      <vt:lpstr>Basics of Assessed Values</vt:lpstr>
      <vt:lpstr>Basics of Assessed Values</vt:lpstr>
      <vt:lpstr>Basics of Assessed Values</vt:lpstr>
      <vt:lpstr>Equalization</vt:lpstr>
      <vt:lpstr>Equalization</vt:lpstr>
      <vt:lpstr>Equalization</vt:lpstr>
      <vt:lpstr>2023 Residential Revaluation Trends</vt:lpstr>
      <vt:lpstr>2023 Residential Revaluation Trends</vt:lpstr>
      <vt:lpstr>2023 Commercial Revaluation Trends</vt:lpstr>
      <vt:lpstr>2023 Commercial Revaluation Trends</vt:lpstr>
      <vt:lpstr>Residential Rollback</vt:lpstr>
      <vt:lpstr>Residential Rollback</vt:lpstr>
      <vt:lpstr>Residential Rollback</vt:lpstr>
      <vt:lpstr>Residential Rollback</vt:lpstr>
      <vt:lpstr>Residential Rollback</vt:lpstr>
      <vt:lpstr>Commercial/Industrial Rollback</vt:lpstr>
      <vt:lpstr>2023 Revaluation</vt:lpstr>
      <vt:lpstr>Assessment Appeal Process </vt:lpstr>
      <vt:lpstr>Assessment Appeal Process </vt:lpstr>
      <vt:lpstr>Grounds for Protest</vt:lpstr>
      <vt:lpstr>Grounds for Protest</vt:lpstr>
      <vt:lpstr>Grounds for Protest</vt:lpstr>
      <vt:lpstr>Assessment Appeal Process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Mark Patterson</cp:lastModifiedBy>
  <cp:revision>525</cp:revision>
  <cp:lastPrinted>2023-01-04T15:43:19Z</cp:lastPrinted>
  <dcterms:created xsi:type="dcterms:W3CDTF">2012-02-29T20:49:14Z</dcterms:created>
  <dcterms:modified xsi:type="dcterms:W3CDTF">2023-01-04T21:31:39Z</dcterms:modified>
</cp:coreProperties>
</file>